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660"/>
  </p:normalViewPr>
  <p:slideViewPr>
    <p:cSldViewPr snapToGrid="0">
      <p:cViewPr varScale="1">
        <p:scale>
          <a:sx n="80" d="100"/>
          <a:sy n="80" d="100"/>
        </p:scale>
        <p:origin x="12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0241AEE-870B-4CC2-AE47-2449B4053C01}"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062FEC-E6FA-4AD0-BA7C-5DB7CF3A9A16}" type="slidenum">
              <a:rPr lang="en-US" smtClean="0"/>
              <a:t>‹#›</a:t>
            </a:fld>
            <a:endParaRPr lang="en-US"/>
          </a:p>
        </p:txBody>
      </p:sp>
    </p:spTree>
    <p:extLst>
      <p:ext uri="{BB962C8B-B14F-4D97-AF65-F5344CB8AC3E}">
        <p14:creationId xmlns:p14="http://schemas.microsoft.com/office/powerpoint/2010/main" val="32446313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241AEE-870B-4CC2-AE47-2449B4053C01}"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062FEC-E6FA-4AD0-BA7C-5DB7CF3A9A16}" type="slidenum">
              <a:rPr lang="en-US" smtClean="0"/>
              <a:t>‹#›</a:t>
            </a:fld>
            <a:endParaRPr lang="en-US"/>
          </a:p>
        </p:txBody>
      </p:sp>
    </p:spTree>
    <p:extLst>
      <p:ext uri="{BB962C8B-B14F-4D97-AF65-F5344CB8AC3E}">
        <p14:creationId xmlns:p14="http://schemas.microsoft.com/office/powerpoint/2010/main" val="30877156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241AEE-870B-4CC2-AE47-2449B4053C01}"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062FEC-E6FA-4AD0-BA7C-5DB7CF3A9A16}" type="slidenum">
              <a:rPr lang="en-US" smtClean="0"/>
              <a:t>‹#›</a:t>
            </a:fld>
            <a:endParaRPr lang="en-US"/>
          </a:p>
        </p:txBody>
      </p:sp>
    </p:spTree>
    <p:extLst>
      <p:ext uri="{BB962C8B-B14F-4D97-AF65-F5344CB8AC3E}">
        <p14:creationId xmlns:p14="http://schemas.microsoft.com/office/powerpoint/2010/main" val="40068459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241AEE-870B-4CC2-AE47-2449B4053C01}"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062FEC-E6FA-4AD0-BA7C-5DB7CF3A9A16}" type="slidenum">
              <a:rPr lang="en-US" smtClean="0"/>
              <a:t>‹#›</a:t>
            </a:fld>
            <a:endParaRPr lang="en-US"/>
          </a:p>
        </p:txBody>
      </p:sp>
    </p:spTree>
    <p:extLst>
      <p:ext uri="{BB962C8B-B14F-4D97-AF65-F5344CB8AC3E}">
        <p14:creationId xmlns:p14="http://schemas.microsoft.com/office/powerpoint/2010/main" val="4139816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241AEE-870B-4CC2-AE47-2449B4053C01}"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062FEC-E6FA-4AD0-BA7C-5DB7CF3A9A16}" type="slidenum">
              <a:rPr lang="en-US" smtClean="0"/>
              <a:t>‹#›</a:t>
            </a:fld>
            <a:endParaRPr lang="en-US"/>
          </a:p>
        </p:txBody>
      </p:sp>
    </p:spTree>
    <p:extLst>
      <p:ext uri="{BB962C8B-B14F-4D97-AF65-F5344CB8AC3E}">
        <p14:creationId xmlns:p14="http://schemas.microsoft.com/office/powerpoint/2010/main" val="3090023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0241AEE-870B-4CC2-AE47-2449B4053C01}" type="datetimeFigureOut">
              <a:rPr lang="en-US" smtClean="0"/>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062FEC-E6FA-4AD0-BA7C-5DB7CF3A9A16}" type="slidenum">
              <a:rPr lang="en-US" smtClean="0"/>
              <a:t>‹#›</a:t>
            </a:fld>
            <a:endParaRPr lang="en-US"/>
          </a:p>
        </p:txBody>
      </p:sp>
    </p:spTree>
    <p:extLst>
      <p:ext uri="{BB962C8B-B14F-4D97-AF65-F5344CB8AC3E}">
        <p14:creationId xmlns:p14="http://schemas.microsoft.com/office/powerpoint/2010/main" val="38709695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0241AEE-870B-4CC2-AE47-2449B4053C01}" type="datetimeFigureOut">
              <a:rPr lang="en-US" smtClean="0"/>
              <a:t>5/2/2020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062FEC-E6FA-4AD0-BA7C-5DB7CF3A9A16}" type="slidenum">
              <a:rPr lang="en-US" smtClean="0"/>
              <a:t>‹#›</a:t>
            </a:fld>
            <a:endParaRPr lang="en-US"/>
          </a:p>
        </p:txBody>
      </p:sp>
    </p:spTree>
    <p:extLst>
      <p:ext uri="{BB962C8B-B14F-4D97-AF65-F5344CB8AC3E}">
        <p14:creationId xmlns:p14="http://schemas.microsoft.com/office/powerpoint/2010/main" val="11091058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0241AEE-870B-4CC2-AE47-2449B4053C01}" type="datetimeFigureOut">
              <a:rPr lang="en-US" smtClean="0"/>
              <a:t>5/2/2020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062FEC-E6FA-4AD0-BA7C-5DB7CF3A9A16}" type="slidenum">
              <a:rPr lang="en-US" smtClean="0"/>
              <a:t>‹#›</a:t>
            </a:fld>
            <a:endParaRPr lang="en-US"/>
          </a:p>
        </p:txBody>
      </p:sp>
    </p:spTree>
    <p:extLst>
      <p:ext uri="{BB962C8B-B14F-4D97-AF65-F5344CB8AC3E}">
        <p14:creationId xmlns:p14="http://schemas.microsoft.com/office/powerpoint/2010/main" val="5698446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241AEE-870B-4CC2-AE47-2449B4053C01}" type="datetimeFigureOut">
              <a:rPr lang="en-US" smtClean="0"/>
              <a:t>5/2/2020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062FEC-E6FA-4AD0-BA7C-5DB7CF3A9A16}" type="slidenum">
              <a:rPr lang="en-US" smtClean="0"/>
              <a:t>‹#›</a:t>
            </a:fld>
            <a:endParaRPr lang="en-US"/>
          </a:p>
        </p:txBody>
      </p:sp>
    </p:spTree>
    <p:extLst>
      <p:ext uri="{BB962C8B-B14F-4D97-AF65-F5344CB8AC3E}">
        <p14:creationId xmlns:p14="http://schemas.microsoft.com/office/powerpoint/2010/main" val="21957758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241AEE-870B-4CC2-AE47-2449B4053C01}" type="datetimeFigureOut">
              <a:rPr lang="en-US" smtClean="0"/>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062FEC-E6FA-4AD0-BA7C-5DB7CF3A9A16}" type="slidenum">
              <a:rPr lang="en-US" smtClean="0"/>
              <a:t>‹#›</a:t>
            </a:fld>
            <a:endParaRPr lang="en-US"/>
          </a:p>
        </p:txBody>
      </p:sp>
    </p:spTree>
    <p:extLst>
      <p:ext uri="{BB962C8B-B14F-4D97-AF65-F5344CB8AC3E}">
        <p14:creationId xmlns:p14="http://schemas.microsoft.com/office/powerpoint/2010/main" val="33813093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241AEE-870B-4CC2-AE47-2449B4053C01}" type="datetimeFigureOut">
              <a:rPr lang="en-US" smtClean="0"/>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062FEC-E6FA-4AD0-BA7C-5DB7CF3A9A16}" type="slidenum">
              <a:rPr lang="en-US" smtClean="0"/>
              <a:t>‹#›</a:t>
            </a:fld>
            <a:endParaRPr lang="en-US"/>
          </a:p>
        </p:txBody>
      </p:sp>
    </p:spTree>
    <p:extLst>
      <p:ext uri="{BB962C8B-B14F-4D97-AF65-F5344CB8AC3E}">
        <p14:creationId xmlns:p14="http://schemas.microsoft.com/office/powerpoint/2010/main" val="42044755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241AEE-870B-4CC2-AE47-2449B4053C01}" type="datetimeFigureOut">
              <a:rPr lang="en-US" smtClean="0"/>
              <a:t>5/2/2020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062FEC-E6FA-4AD0-BA7C-5DB7CF3A9A16}" type="slidenum">
              <a:rPr lang="en-US" smtClean="0"/>
              <a:t>‹#›</a:t>
            </a:fld>
            <a:endParaRPr lang="en-US"/>
          </a:p>
        </p:txBody>
      </p:sp>
    </p:spTree>
    <p:extLst>
      <p:ext uri="{BB962C8B-B14F-4D97-AF65-F5344CB8AC3E}">
        <p14:creationId xmlns:p14="http://schemas.microsoft.com/office/powerpoint/2010/main" val="32454943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Voluntary Welfare Agencies</a:t>
            </a:r>
            <a:endParaRPr lang="en-US" dirty="0"/>
          </a:p>
        </p:txBody>
      </p:sp>
      <p:sp>
        <p:nvSpPr>
          <p:cNvPr id="3" name="Subtitle 2"/>
          <p:cNvSpPr>
            <a:spLocks noGrp="1"/>
          </p:cNvSpPr>
          <p:nvPr>
            <p:ph type="subTitle" idx="1"/>
          </p:nvPr>
        </p:nvSpPr>
        <p:spPr/>
        <p:txBody>
          <a:bodyPr/>
          <a:lstStyle/>
          <a:p>
            <a:r>
              <a:rPr lang="en-US" dirty="0" smtClean="0"/>
              <a:t>Secondary Methods &amp; Fields of Social Work </a:t>
            </a:r>
            <a:endParaRPr lang="en-US" dirty="0"/>
          </a:p>
        </p:txBody>
      </p:sp>
    </p:spTree>
    <p:extLst>
      <p:ext uri="{BB962C8B-B14F-4D97-AF65-F5344CB8AC3E}">
        <p14:creationId xmlns:p14="http://schemas.microsoft.com/office/powerpoint/2010/main" val="51922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Definition and </a:t>
            </a:r>
            <a:r>
              <a:rPr lang="en-US" b="1" dirty="0" smtClean="0"/>
              <a:t>Description </a:t>
            </a:r>
            <a:r>
              <a:rPr lang="en-US" b="1" dirty="0" smtClean="0"/>
              <a:t>of Social Welfare Agencies</a:t>
            </a:r>
            <a:endParaRPr lang="en-US" b="1" dirty="0"/>
          </a:p>
        </p:txBody>
      </p:sp>
      <p:sp>
        <p:nvSpPr>
          <p:cNvPr id="3" name="Content Placeholder 2"/>
          <p:cNvSpPr>
            <a:spLocks noGrp="1"/>
          </p:cNvSpPr>
          <p:nvPr>
            <p:ph idx="1"/>
          </p:nvPr>
        </p:nvSpPr>
        <p:spPr/>
        <p:txBody>
          <a:bodyPr>
            <a:normAutofit lnSpcReduction="10000"/>
          </a:bodyPr>
          <a:lstStyle/>
          <a:p>
            <a:r>
              <a:rPr lang="en-US" dirty="0" smtClean="0"/>
              <a:t>Voluntary Social Welfare Agency is an association or undertaking established by persons according to their free will for the purpose of rendering welfare services in any of the recognized fields and depending on its resources </a:t>
            </a:r>
            <a:r>
              <a:rPr lang="en-US" dirty="0" smtClean="0"/>
              <a:t>from </a:t>
            </a:r>
            <a:r>
              <a:rPr lang="en-US" dirty="0" smtClean="0"/>
              <a:t>public subscription, </a:t>
            </a:r>
            <a:r>
              <a:rPr lang="en-US" dirty="0" smtClean="0"/>
              <a:t>donations </a:t>
            </a:r>
            <a:r>
              <a:rPr lang="en-US" dirty="0" smtClean="0"/>
              <a:t>and government aid.</a:t>
            </a:r>
          </a:p>
          <a:p>
            <a:r>
              <a:rPr lang="en-US" dirty="0" smtClean="0"/>
              <a:t>A voluntary agency is usually set up by some individuals in their private capacity to render social services which they may think necessary for meeting specific social needs of </a:t>
            </a:r>
            <a:r>
              <a:rPr lang="en-US" dirty="0" smtClean="0"/>
              <a:t>the community</a:t>
            </a:r>
            <a:r>
              <a:rPr lang="en-US" dirty="0" smtClean="0"/>
              <a:t>.</a:t>
            </a:r>
          </a:p>
          <a:p>
            <a:r>
              <a:rPr lang="en-US" dirty="0" smtClean="0"/>
              <a:t>Usually it depends on the support and cooperation of the people it serves and the community in which it is established. </a:t>
            </a:r>
          </a:p>
          <a:p>
            <a:r>
              <a:rPr lang="en-US" dirty="0" smtClean="0"/>
              <a:t>It may or may not receive any government grant.</a:t>
            </a:r>
            <a:endParaRPr lang="en-US" dirty="0"/>
          </a:p>
        </p:txBody>
      </p:sp>
    </p:spTree>
    <p:extLst>
      <p:ext uri="{BB962C8B-B14F-4D97-AF65-F5344CB8AC3E}">
        <p14:creationId xmlns:p14="http://schemas.microsoft.com/office/powerpoint/2010/main" val="2520543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 voluntary agency has the following features:</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pPr marL="514350" indent="-514350">
              <a:buFont typeface="+mj-lt"/>
              <a:buAutoNum type="arabicPeriod"/>
            </a:pPr>
            <a:r>
              <a:rPr lang="en-US" dirty="0" smtClean="0"/>
              <a:t>It </a:t>
            </a:r>
            <a:r>
              <a:rPr lang="en-US" dirty="0" smtClean="0"/>
              <a:t>should </a:t>
            </a:r>
            <a:r>
              <a:rPr lang="en-US" dirty="0" smtClean="0"/>
              <a:t>be</a:t>
            </a:r>
            <a:r>
              <a:rPr lang="en-US" dirty="0" smtClean="0"/>
              <a:t> </a:t>
            </a:r>
            <a:r>
              <a:rPr lang="en-US" dirty="0" smtClean="0"/>
              <a:t>voluntary and created by the people themselves </a:t>
            </a:r>
            <a:r>
              <a:rPr lang="en-US" dirty="0" smtClean="0"/>
              <a:t>at </a:t>
            </a:r>
            <a:r>
              <a:rPr lang="en-US" dirty="0" smtClean="0"/>
              <a:t>the grass-root level.</a:t>
            </a:r>
          </a:p>
          <a:p>
            <a:pPr marL="514350" indent="-514350">
              <a:buFont typeface="+mj-lt"/>
              <a:buAutoNum type="arabicPeriod"/>
            </a:pPr>
            <a:r>
              <a:rPr lang="en-US" dirty="0" smtClean="0"/>
              <a:t>It should have a legal status under the Registration and Control ordinance of Voluntary Agencies, 1961.</a:t>
            </a:r>
          </a:p>
          <a:p>
            <a:pPr marL="514350" indent="-514350">
              <a:buFont typeface="+mj-lt"/>
              <a:buAutoNum type="arabicPeriod"/>
            </a:pPr>
            <a:r>
              <a:rPr lang="en-US" dirty="0" smtClean="0"/>
              <a:t>It should have a managing committee elected /nominated by the members.</a:t>
            </a:r>
          </a:p>
          <a:p>
            <a:pPr marL="514350" indent="-514350">
              <a:buFont typeface="+mj-lt"/>
              <a:buAutoNum type="arabicPeriod"/>
            </a:pPr>
            <a:r>
              <a:rPr lang="en-US" dirty="0" smtClean="0"/>
              <a:t>It should have  a sense of commitment to human development/welfare.</a:t>
            </a:r>
          </a:p>
          <a:p>
            <a:pPr marL="514350" indent="-514350">
              <a:buFont typeface="+mj-lt"/>
              <a:buAutoNum type="arabicPeriod"/>
            </a:pPr>
            <a:r>
              <a:rPr lang="en-US" dirty="0" smtClean="0"/>
              <a:t>It should plan or implement its own program through its own voluntary and paid workers.</a:t>
            </a:r>
          </a:p>
          <a:p>
            <a:pPr marL="514350" indent="-514350">
              <a:buFont typeface="+mj-lt"/>
              <a:buAutoNum type="arabicPeriod"/>
            </a:pPr>
            <a:r>
              <a:rPr lang="en-US" dirty="0" smtClean="0"/>
              <a:t>It should </a:t>
            </a:r>
            <a:r>
              <a:rPr lang="en-US" dirty="0" smtClean="0"/>
              <a:t>raise </a:t>
            </a:r>
            <a:r>
              <a:rPr lang="en-US" dirty="0" smtClean="0"/>
              <a:t>its funds from the community.</a:t>
            </a:r>
          </a:p>
          <a:p>
            <a:pPr marL="514350" indent="-514350">
              <a:buFont typeface="+mj-lt"/>
              <a:buAutoNum type="arabicPeriod"/>
            </a:pPr>
            <a:r>
              <a:rPr lang="en-US" dirty="0" smtClean="0"/>
              <a:t>It should maintain its accounts and be accountable to people and the government so far it receives grants.</a:t>
            </a:r>
            <a:endParaRPr lang="en-US" dirty="0"/>
          </a:p>
        </p:txBody>
      </p:sp>
    </p:spTree>
    <p:extLst>
      <p:ext uri="{BB962C8B-B14F-4D97-AF65-F5344CB8AC3E}">
        <p14:creationId xmlns:p14="http://schemas.microsoft.com/office/powerpoint/2010/main" val="23018748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Types of </a:t>
            </a:r>
            <a:r>
              <a:rPr lang="en-US" b="1" dirty="0"/>
              <a:t>S</a:t>
            </a:r>
            <a:r>
              <a:rPr lang="en-US" b="1" dirty="0" smtClean="0"/>
              <a:t>ocial </a:t>
            </a:r>
            <a:r>
              <a:rPr lang="en-US" b="1" dirty="0"/>
              <a:t>W</a:t>
            </a:r>
            <a:r>
              <a:rPr lang="en-US" b="1" dirty="0" smtClean="0"/>
              <a:t>elfare Agencies </a:t>
            </a:r>
            <a:endParaRPr lang="en-US" b="1" dirty="0"/>
          </a:p>
        </p:txBody>
      </p:sp>
      <p:sp>
        <p:nvSpPr>
          <p:cNvPr id="3" name="Content Placeholder 2"/>
          <p:cNvSpPr>
            <a:spLocks noGrp="1"/>
          </p:cNvSpPr>
          <p:nvPr>
            <p:ph idx="1"/>
          </p:nvPr>
        </p:nvSpPr>
        <p:spPr/>
        <p:txBody>
          <a:bodyPr/>
          <a:lstStyle/>
          <a:p>
            <a:r>
              <a:rPr lang="en-US" dirty="0" smtClean="0"/>
              <a:t>The agency through which social services are offered may be either a public or voluntary or may be a collaboration of both</a:t>
            </a:r>
            <a:r>
              <a:rPr lang="en-US" dirty="0" smtClean="0"/>
              <a:t>.</a:t>
            </a:r>
            <a:endParaRPr lang="en-US" dirty="0" smtClean="0"/>
          </a:p>
          <a:p>
            <a:r>
              <a:rPr lang="en-US" dirty="0" smtClean="0"/>
              <a:t>Unlike voluntary agencies, public agencies are sponsored and controlled by the government. There policy standards, scope and coverage of services are controlled through rules </a:t>
            </a:r>
            <a:r>
              <a:rPr lang="en-US" dirty="0" smtClean="0"/>
              <a:t>framed </a:t>
            </a:r>
            <a:r>
              <a:rPr lang="en-US" dirty="0" smtClean="0"/>
              <a:t>by the government </a:t>
            </a:r>
            <a:r>
              <a:rPr lang="en-US" dirty="0" smtClean="0"/>
              <a:t>departments </a:t>
            </a:r>
            <a:r>
              <a:rPr lang="en-US" dirty="0" smtClean="0"/>
              <a:t>concerned. Their funds come from public exchequer.</a:t>
            </a:r>
            <a:endParaRPr lang="en-US" dirty="0"/>
          </a:p>
        </p:txBody>
      </p:sp>
    </p:spTree>
    <p:extLst>
      <p:ext uri="{BB962C8B-B14F-4D97-AF65-F5344CB8AC3E}">
        <p14:creationId xmlns:p14="http://schemas.microsoft.com/office/powerpoint/2010/main" val="19638475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Role of voluntary welfare agencies in socio-economic development</a:t>
            </a:r>
            <a:endParaRPr lang="en-US" b="1" dirty="0"/>
          </a:p>
        </p:txBody>
      </p:sp>
      <p:sp>
        <p:nvSpPr>
          <p:cNvPr id="3" name="Content Placeholder 2"/>
          <p:cNvSpPr>
            <a:spLocks noGrp="1"/>
          </p:cNvSpPr>
          <p:nvPr>
            <p:ph idx="1"/>
          </p:nvPr>
        </p:nvSpPr>
        <p:spPr>
          <a:xfrm>
            <a:off x="838200" y="1567542"/>
            <a:ext cx="10515600" cy="5047013"/>
          </a:xfrm>
        </p:spPr>
        <p:txBody>
          <a:bodyPr>
            <a:normAutofit fontScale="92500" lnSpcReduction="20000"/>
          </a:bodyPr>
          <a:lstStyle/>
          <a:p>
            <a:pPr marL="0" indent="0">
              <a:buNone/>
            </a:pPr>
            <a:r>
              <a:rPr lang="en-US" dirty="0" smtClean="0"/>
              <a:t>Voluntary Welfare Agencies perform the following roles in the socioeconomic development of the society.</a:t>
            </a:r>
          </a:p>
          <a:p>
            <a:pPr marL="514350" indent="-514350">
              <a:buFont typeface="+mj-lt"/>
              <a:buAutoNum type="arabicPeriod"/>
            </a:pPr>
            <a:r>
              <a:rPr lang="en-US" dirty="0" smtClean="0"/>
              <a:t>Motivating </a:t>
            </a:r>
            <a:r>
              <a:rPr lang="en-US" dirty="0" smtClean="0"/>
              <a:t>and organizing people to solve their own problems.</a:t>
            </a:r>
          </a:p>
          <a:p>
            <a:pPr marL="514350" indent="-514350">
              <a:buFont typeface="+mj-lt"/>
              <a:buAutoNum type="arabicPeriod"/>
            </a:pPr>
            <a:r>
              <a:rPr lang="en-US" dirty="0" smtClean="0"/>
              <a:t>Providing communication channels between the people and the public agencies.</a:t>
            </a:r>
          </a:p>
          <a:p>
            <a:pPr marL="514350" indent="-514350">
              <a:buFont typeface="+mj-lt"/>
              <a:buAutoNum type="arabicPeriod"/>
            </a:pPr>
            <a:r>
              <a:rPr lang="en-US" dirty="0" smtClean="0"/>
              <a:t>Promoting innovative or pilot projects/programs.</a:t>
            </a:r>
          </a:p>
          <a:p>
            <a:pPr marL="514350" indent="-514350">
              <a:buFont typeface="+mj-lt"/>
              <a:buAutoNum type="arabicPeriod"/>
            </a:pPr>
            <a:r>
              <a:rPr lang="en-US" dirty="0" smtClean="0"/>
              <a:t>Undertaking projects or programs interested by the government </a:t>
            </a:r>
            <a:r>
              <a:rPr lang="en-US" dirty="0" smtClean="0"/>
              <a:t>or based on the </a:t>
            </a:r>
            <a:r>
              <a:rPr lang="en-US" dirty="0" smtClean="0"/>
              <a:t>needs of the weaker section of the society.</a:t>
            </a:r>
          </a:p>
          <a:p>
            <a:pPr marL="514350" indent="-514350">
              <a:buFont typeface="+mj-lt"/>
              <a:buAutoNum type="arabicPeriod"/>
            </a:pPr>
            <a:r>
              <a:rPr lang="en-US" dirty="0" smtClean="0"/>
              <a:t>They make people aware of their needs and resources.</a:t>
            </a:r>
          </a:p>
          <a:p>
            <a:pPr marL="514350" indent="-514350">
              <a:buFont typeface="+mj-lt"/>
              <a:buAutoNum type="arabicPeriod"/>
            </a:pPr>
            <a:r>
              <a:rPr lang="en-US" dirty="0" smtClean="0"/>
              <a:t>They </a:t>
            </a:r>
            <a:r>
              <a:rPr lang="en-US" dirty="0" smtClean="0"/>
              <a:t>raise voice for </a:t>
            </a:r>
            <a:r>
              <a:rPr lang="en-US" dirty="0" smtClean="0"/>
              <a:t>the </a:t>
            </a:r>
            <a:r>
              <a:rPr lang="en-US" dirty="0" smtClean="0"/>
              <a:t>enactment of a particular social legislation. </a:t>
            </a:r>
          </a:p>
          <a:p>
            <a:pPr marL="514350" indent="-514350">
              <a:buFont typeface="+mj-lt"/>
              <a:buAutoNum type="arabicPeriod"/>
            </a:pPr>
            <a:r>
              <a:rPr lang="en-US" dirty="0" smtClean="0"/>
              <a:t>They pioneer new services for the people.</a:t>
            </a:r>
          </a:p>
          <a:p>
            <a:pPr marL="514350" indent="-514350">
              <a:buFont typeface="+mj-lt"/>
              <a:buAutoNum type="arabicPeriod"/>
            </a:pPr>
            <a:r>
              <a:rPr lang="en-US" dirty="0" smtClean="0"/>
              <a:t>During national emergencies they render services for the victims.</a:t>
            </a:r>
          </a:p>
          <a:p>
            <a:pPr marL="514350" indent="-514350">
              <a:buFont typeface="+mj-lt"/>
              <a:buAutoNum type="arabicPeriod"/>
            </a:pPr>
            <a:r>
              <a:rPr lang="en-US" dirty="0" smtClean="0"/>
              <a:t>They try to raise the living standards of the people.</a:t>
            </a:r>
          </a:p>
          <a:p>
            <a:pPr marL="514350" indent="-514350">
              <a:buFont typeface="+mj-lt"/>
              <a:buAutoNum type="arabicPeriod"/>
            </a:pPr>
            <a:endParaRPr lang="en-US" dirty="0"/>
          </a:p>
          <a:p>
            <a:pPr marL="514350" indent="-514350">
              <a:buFont typeface="+mj-lt"/>
              <a:buAutoNum type="arabicPeriod"/>
            </a:pPr>
            <a:endParaRPr lang="en-US" dirty="0"/>
          </a:p>
        </p:txBody>
      </p:sp>
    </p:spTree>
    <p:extLst>
      <p:ext uri="{BB962C8B-B14F-4D97-AF65-F5344CB8AC3E}">
        <p14:creationId xmlns:p14="http://schemas.microsoft.com/office/powerpoint/2010/main" val="15529653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Source:  Khalid, M. (2008).  Social work theory and practice: with special reference to Pakistan. (5th ed.). </a:t>
            </a:r>
            <a:r>
              <a:rPr lang="en-US" dirty="0" err="1"/>
              <a:t>Kifayat</a:t>
            </a:r>
            <a:r>
              <a:rPr lang="en-US"/>
              <a:t> Academy, Lahore.</a:t>
            </a:r>
          </a:p>
          <a:p>
            <a:endParaRPr lang="en-US"/>
          </a:p>
        </p:txBody>
      </p:sp>
    </p:spTree>
    <p:extLst>
      <p:ext uri="{BB962C8B-B14F-4D97-AF65-F5344CB8AC3E}">
        <p14:creationId xmlns:p14="http://schemas.microsoft.com/office/powerpoint/2010/main" val="12807464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TotalTime>
  <Words>455</Words>
  <Application>Microsoft Office PowerPoint</Application>
  <PresentationFormat>Widescreen</PresentationFormat>
  <Paragraphs>30</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Voluntary Welfare Agencies</vt:lpstr>
      <vt:lpstr>Definition and Description of Social Welfare Agencies</vt:lpstr>
      <vt:lpstr>A voluntary agency has the following features: </vt:lpstr>
      <vt:lpstr>Types of Social Welfare Agencies </vt:lpstr>
      <vt:lpstr>Role of voluntary welfare agencies in socio-economic development</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Voluntary Welfare Agencies</dc:title>
  <dc:creator>Abdul Rehman</dc:creator>
  <cp:lastModifiedBy>Abdul Rehman</cp:lastModifiedBy>
  <cp:revision>8</cp:revision>
  <dcterms:created xsi:type="dcterms:W3CDTF">2020-05-01T19:59:20Z</dcterms:created>
  <dcterms:modified xsi:type="dcterms:W3CDTF">2020-05-02T18:53:24Z</dcterms:modified>
</cp:coreProperties>
</file>